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Default Extension="gif" ContentType="image/gif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300" r:id="rId4"/>
    <p:sldId id="301" r:id="rId5"/>
    <p:sldId id="303" r:id="rId6"/>
    <p:sldId id="309" r:id="rId7"/>
    <p:sldId id="304" r:id="rId8"/>
    <p:sldId id="306" r:id="rId9"/>
    <p:sldId id="307" r:id="rId10"/>
    <p:sldId id="308" r:id="rId11"/>
    <p:sldId id="297" r:id="rId12"/>
    <p:sldId id="298" r:id="rId13"/>
    <p:sldId id="299" r:id="rId14"/>
    <p:sldId id="310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B5D00"/>
    <a:srgbClr val="F662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20097" autoAdjust="0"/>
    <p:restoredTop sz="95716" autoAdjust="0"/>
  </p:normalViewPr>
  <p:slideViewPr>
    <p:cSldViewPr snapToGrid="0" snapToObjects="1">
      <p:cViewPr>
        <p:scale>
          <a:sx n="100" d="100"/>
          <a:sy n="100" d="100"/>
        </p:scale>
        <p:origin x="-808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9B246-3244-8640-8450-A343726FC41B}" type="datetimeFigureOut">
              <a:rPr lang="en-US" smtClean="0"/>
              <a:pPr/>
              <a:t>2/15/12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05083-9E0B-354F-B9EC-CF3A1CC9358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3B6D3-D890-9C4F-B783-8BA1BAE2EA85}" type="datetimeFigureOut">
              <a:rPr lang="en-US" smtClean="0"/>
              <a:pPr/>
              <a:t>2/15/12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28CE9-B53B-214D-9C27-066EAEA98D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8CE9-B53B-214D-9C27-066EAEA98D4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8CE9-B53B-214D-9C27-066EAEA98D4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8CE9-B53B-214D-9C27-066EAEA98D4E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8CE9-B53B-214D-9C27-066EAEA98D4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8CE9-B53B-214D-9C27-066EAEA98D4E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8CE9-B53B-214D-9C27-066EAEA98D4E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8CE9-B53B-214D-9C27-066EAEA98D4E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8CE9-B53B-214D-9C27-066EAEA98D4E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8CE9-B53B-214D-9C27-066EAEA98D4E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8CE9-B53B-214D-9C27-066EAEA98D4E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8CE9-B53B-214D-9C27-066EAEA98D4E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8CE9-B53B-214D-9C27-066EAEA98D4E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8CE9-B53B-214D-9C27-066EAEA98D4E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28CE9-B53B-214D-9C27-066EAEA98D4E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309E-B478-944B-801F-1CE16E67AD7C}" type="datetime1">
              <a:rPr lang="en-US" smtClean="0"/>
              <a:pPr/>
              <a:t>2/15/12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9C422-94FA-2148-8037-25AA3A34381B}" type="datetime1">
              <a:rPr lang="en-US" smtClean="0"/>
              <a:pPr/>
              <a:t>2/15/12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CB42-313E-1141-A025-8E892BDA1F6E}" type="datetime1">
              <a:rPr lang="en-US" smtClean="0"/>
              <a:pPr/>
              <a:t>2/15/12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004D-15FB-FB49-B9BF-84762D25B4E5}" type="datetime1">
              <a:rPr lang="en-US" smtClean="0"/>
              <a:pPr/>
              <a:t>2/15/12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B28C-C933-3342-B659-CF99AC1E67AF}" type="datetime1">
              <a:rPr lang="en-US" smtClean="0"/>
              <a:pPr/>
              <a:t>2/15/12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E144-C48D-7D43-A059-8599E6D2C182}" type="datetime1">
              <a:rPr lang="en-US" smtClean="0"/>
              <a:pPr/>
              <a:t>2/15/12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9EF5D-85F1-0840-B4A1-FBA12588A46F}" type="datetime1">
              <a:rPr lang="en-US" smtClean="0"/>
              <a:pPr/>
              <a:t>2/15/12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348F4-E095-7248-B220-FC0184090611}" type="datetime1">
              <a:rPr lang="en-US" smtClean="0"/>
              <a:pPr/>
              <a:t>2/15/12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A7096-B315-9B43-B1AD-26973497461C}" type="datetime1">
              <a:rPr lang="en-US" smtClean="0"/>
              <a:pPr/>
              <a:t>2/15/12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1A73-CF77-8B46-9E45-36804E45D62F}" type="datetime1">
              <a:rPr lang="en-US" smtClean="0"/>
              <a:pPr/>
              <a:t>2/15/12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911C7-397A-C04B-A0C5-66195481DD7F}" type="datetime1">
              <a:rPr lang="en-US" smtClean="0"/>
              <a:pPr/>
              <a:t>2/15/12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2AF04-B530-E048-B876-C715096AA4FF}" type="datetime1">
              <a:rPr lang="en-US" smtClean="0"/>
              <a:pPr/>
              <a:t>2/15/12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52B77-761B-F246-A2EC-D98B114B97D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hyperlink" Target="http://mashable.com/2012/02/08/path-dave-morin-apology/" TargetMode="External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threadless.com/" TargetMode="External"/><Relationship Id="rId12" Type="http://schemas.openxmlformats.org/officeDocument/2006/relationships/image" Target="../media/image20.gif"/><Relationship Id="rId13" Type="http://schemas.openxmlformats.org/officeDocument/2006/relationships/hyperlink" Target="http://www.woot.com/" TargetMode="External"/><Relationship Id="rId1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uservoice.com/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://mindstorms.lego.com/en-us/Default.aspx" TargetMode="External"/><Relationship Id="rId6" Type="http://schemas.openxmlformats.org/officeDocument/2006/relationships/image" Target="../media/image17.jpeg"/><Relationship Id="rId7" Type="http://schemas.openxmlformats.org/officeDocument/2006/relationships/hyperlink" Target="http://www.karmaloop.com/" TargetMode="External"/><Relationship Id="rId8" Type="http://schemas.openxmlformats.org/officeDocument/2006/relationships/image" Target="../media/image18.png"/><Relationship Id="rId9" Type="http://schemas.openxmlformats.org/officeDocument/2006/relationships/hyperlink" Target="http://www.zendesk.com/" TargetMode="External"/><Relationship Id="rId10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ageRank" TargetMode="External"/><Relationship Id="rId4" Type="http://schemas.openxmlformats.org/officeDocument/2006/relationships/hyperlink" Target="http://www.keywordspy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trends" TargetMode="External"/><Relationship Id="rId4" Type="http://schemas.openxmlformats.org/officeDocument/2006/relationships/hyperlink" Target="http://www.yandex.com/" TargetMode="External"/><Relationship Id="rId5" Type="http://schemas.openxmlformats.org/officeDocument/2006/relationships/hyperlink" Target="http://www.baidu.com/" TargetMode="External"/><Relationship Id="rId6" Type="http://schemas.openxmlformats.org/officeDocument/2006/relationships/hyperlink" Target="http://www.leisurelakesbikes.com/images/ProductImages/fullsize/Bikes/Trek/trektrickster-G.jpg" TargetMode="External"/><Relationship Id="rId7" Type="http://schemas.openxmlformats.org/officeDocument/2006/relationships/hyperlink" Target="http://www.cruc.es/images/vail-serp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8.jpeg"/><Relationship Id="rId13" Type="http://schemas.openxmlformats.org/officeDocument/2006/relationships/image" Target="../media/image9.jpeg"/><Relationship Id="rId1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keywordspy.com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hyperlink" Target="http://articles.businessinsider.com/2012-02-07/tech/31033021_1_site-techcrunch-reports-unique-monthly-visitors" TargetMode="External"/><Relationship Id="rId9" Type="http://schemas.openxmlformats.org/officeDocument/2006/relationships/image" Target="../media/image6.png"/><Relationship Id="rId10" Type="http://schemas.openxmlformats.org/officeDocument/2006/relationships/hyperlink" Target="http://www.kanonvodka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apingvoid.com/2007/12/31/social-objects-for-beginners/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bedinabox" TargetMode="External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/>
          <p:nvPr/>
        </p:nvSpPr>
        <p:spPr>
          <a:xfrm>
            <a:off x="0" y="2445275"/>
            <a:ext cx="8331200" cy="1984485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2700" y="2445275"/>
            <a:ext cx="83217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5600" dirty="0" smtClean="0">
                <a:solidFill>
                  <a:schemeClr val="bg1"/>
                </a:solidFill>
                <a:latin typeface="Helvetica"/>
              </a:rPr>
              <a:t>Social Marketing: </a:t>
            </a:r>
          </a:p>
          <a:p>
            <a:pPr algn="r">
              <a:defRPr/>
            </a:pPr>
            <a:r>
              <a:rPr lang="en-US" sz="5600" dirty="0" smtClean="0">
                <a:solidFill>
                  <a:schemeClr val="bg1"/>
                </a:solidFill>
                <a:latin typeface="Helvetica"/>
              </a:rPr>
              <a:t>How Deep can you go?</a:t>
            </a:r>
            <a:endParaRPr lang="en-US" sz="56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545580" y="5630160"/>
            <a:ext cx="2611120" cy="1004320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Subtitle 2"/>
          <p:cNvSpPr txBox="1">
            <a:spLocks/>
          </p:cNvSpPr>
          <p:nvPr/>
        </p:nvSpPr>
        <p:spPr>
          <a:xfrm>
            <a:off x="6532880" y="5630160"/>
            <a:ext cx="2466570" cy="97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Michael Myers</a:t>
            </a:r>
            <a:endParaRPr kumimoji="0" lang="en-US" sz="1946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  <a:latin typeface="Helvetica"/>
              </a:rPr>
              <a:t>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ichael.myers@</a:t>
            </a:r>
            <a:r>
              <a:rPr lang="en-US" sz="1600" dirty="0" smtClean="0">
                <a:solidFill>
                  <a:schemeClr val="bg1"/>
                </a:solidFill>
                <a:latin typeface="Helvetica"/>
              </a:rPr>
              <a:t>du.edu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http://cruc.es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741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Brand Experience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You don’t own it!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Twitter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65% / 59%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Mobile Optimized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Pages -&gt; Sites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Post-PC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Era</a:t>
            </a:r>
          </a:p>
          <a:p>
            <a:pPr lvl="1"/>
            <a:r>
              <a:rPr 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Gamification</a:t>
            </a:r>
            <a:endParaRPr lang="en-US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30400" y="447040"/>
            <a:ext cx="7200900" cy="687202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35200" y="274638"/>
            <a:ext cx="647192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</a:rPr>
              <a:t>Recommendable (cont’d)</a:t>
            </a: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07000" y="447040"/>
            <a:ext cx="3937000" cy="687202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4640" y="274638"/>
            <a:ext cx="331216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</a:rPr>
              <a:t>Transparent</a:t>
            </a: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Reputation Economy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Human voice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Dialog vs. Broadcast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Be honest but . . .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Don’t share IP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Don’t get too personal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If it doesn’t feel right; don’t do it!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Examples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Sony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Microsoft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Google &amp; Apple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pic>
        <p:nvPicPr>
          <p:cNvPr id="8" name="Picture 7" descr="t-mobile-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0" y="1600200"/>
            <a:ext cx="4203700" cy="1386637"/>
          </a:xfrm>
          <a:prstGeom prst="rect">
            <a:avLst/>
          </a:prstGeom>
        </p:spPr>
      </p:pic>
      <p:pic>
        <p:nvPicPr>
          <p:cNvPr id="11" name="Picture 10" descr="path-logo21.png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794" y="4724401"/>
            <a:ext cx="1438846" cy="1401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8600" y="447040"/>
            <a:ext cx="3835400" cy="687202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8600" y="274638"/>
            <a:ext cx="33782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</a:rPr>
              <a:t>Collaborative</a:t>
            </a: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Prosumers or Peer Production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Icelantic Skis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First Tracks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Retreat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Monthly corporate call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Vote on artwork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Members interviewed employees and then sent out the interview to the other member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Members only site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Price of admission = Discount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pic>
        <p:nvPicPr>
          <p:cNvPr id="8" name="Picture 7" descr="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0" y="2479675"/>
            <a:ext cx="1438275" cy="139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9100" y="447040"/>
            <a:ext cx="6184900" cy="687202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274638"/>
            <a:ext cx="6515100" cy="1143000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</a:rPr>
              <a:t>Collaborative (cont’d)</a:t>
            </a: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pic>
        <p:nvPicPr>
          <p:cNvPr id="7" name="Picture 6" descr="uservoice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80" y="1549400"/>
            <a:ext cx="3797300" cy="838200"/>
          </a:xfrm>
          <a:prstGeom prst="rect">
            <a:avLst/>
          </a:prstGeom>
        </p:spPr>
      </p:pic>
      <p:pic>
        <p:nvPicPr>
          <p:cNvPr id="8" name="Picture 7" descr="imgres.jpeg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0880" y="2387600"/>
            <a:ext cx="3657600" cy="1168400"/>
          </a:xfrm>
          <a:prstGeom prst="rect">
            <a:avLst/>
          </a:prstGeom>
        </p:spPr>
      </p:pic>
      <p:pic>
        <p:nvPicPr>
          <p:cNvPr id="13" name="Picture 12" descr="Karmaloop- Global Concrete Culture -Logo.png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9850" y="3778250"/>
            <a:ext cx="2654300" cy="1079500"/>
          </a:xfrm>
          <a:prstGeom prst="rect">
            <a:avLst/>
          </a:prstGeom>
        </p:spPr>
      </p:pic>
      <p:pic>
        <p:nvPicPr>
          <p:cNvPr id="15" name="Picture 14" descr="bud3.png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0600" y="3517900"/>
            <a:ext cx="2667000" cy="2679700"/>
          </a:xfrm>
          <a:prstGeom prst="rect">
            <a:avLst/>
          </a:prstGeom>
        </p:spPr>
      </p:pic>
      <p:pic>
        <p:nvPicPr>
          <p:cNvPr id="16" name="Picture 15" descr="threadless_logo.gif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0600" y="2654300"/>
            <a:ext cx="2349500" cy="1066800"/>
          </a:xfrm>
          <a:prstGeom prst="rect">
            <a:avLst/>
          </a:prstGeom>
        </p:spPr>
      </p:pic>
      <p:pic>
        <p:nvPicPr>
          <p:cNvPr id="17" name="Picture 16" descr="GreenWootR_0.png">
            <a:hlinkClick r:id="rId13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19800" y="3778250"/>
            <a:ext cx="2527300" cy="85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7040"/>
            <a:ext cx="9144000" cy="687202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6700" y="274638"/>
            <a:ext cx="8953500" cy="1143000"/>
          </a:xfrm>
        </p:spPr>
        <p:txBody>
          <a:bodyPr>
            <a:no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</a:rPr>
              <a:t>Social Media vs. Social Business</a:t>
            </a: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36800" y="2578100"/>
            <a:ext cx="5232400" cy="21717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What’s the difference?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13680" y="447040"/>
            <a:ext cx="3817620" cy="687202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720" y="274638"/>
            <a:ext cx="32004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</a:rPr>
              <a:t>Questions?</a:t>
            </a: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32880" y="5630160"/>
            <a:ext cx="2611120" cy="1004320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532880" y="5630160"/>
            <a:ext cx="2466570" cy="97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73800" y="5630160"/>
            <a:ext cx="28575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Michael Myers</a:t>
            </a:r>
            <a:endParaRPr lang="en-US" sz="2400" dirty="0" smtClean="0">
              <a:solidFill>
                <a:schemeClr val="bg1"/>
              </a:solidFill>
              <a:latin typeface="Helvetica"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michael.myers@du.edu</a:t>
            </a:r>
          </a:p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http://cruc.es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126480" y="4617720"/>
            <a:ext cx="3017520" cy="452120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336800" y="4058920"/>
            <a:ext cx="6807200" cy="452120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867400" y="3454400"/>
            <a:ext cx="3276600" cy="452120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156200" y="2255520"/>
            <a:ext cx="3987800" cy="452120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19800" y="2849880"/>
            <a:ext cx="3124200" cy="452120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18300" y="1651000"/>
            <a:ext cx="2425700" cy="452120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447040"/>
            <a:ext cx="8851900" cy="687202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0" y="274638"/>
            <a:ext cx="2560320" cy="11430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</a:rPr>
              <a:t>Overview</a:t>
            </a: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640" y="1600200"/>
            <a:ext cx="7792720" cy="475614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Findable</a:t>
            </a:r>
          </a:p>
          <a:p>
            <a:pPr algn="r">
              <a:buNone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Recommendable</a:t>
            </a:r>
          </a:p>
          <a:p>
            <a:pPr algn="r">
              <a:buNone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Transparent</a:t>
            </a:r>
          </a:p>
          <a:p>
            <a:pPr algn="r">
              <a:buNone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Collaborative</a:t>
            </a:r>
          </a:p>
          <a:p>
            <a:pPr algn="r">
              <a:buNone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Social Media vs. Social Business</a:t>
            </a:r>
          </a:p>
          <a:p>
            <a:pPr algn="r">
              <a:buNone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Questions?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73800" y="447040"/>
            <a:ext cx="2857500" cy="687202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6720" y="274638"/>
            <a:ext cx="320040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</a:rPr>
              <a:t>Findable</a:t>
            </a: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73800" y="5630160"/>
            <a:ext cx="28575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Michael Myers</a:t>
            </a:r>
            <a:endParaRPr lang="en-US" sz="2400" dirty="0" smtClean="0">
              <a:solidFill>
                <a:schemeClr val="bg1"/>
              </a:solidFill>
              <a:latin typeface="Helvetica"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michael.myers@du.edu</a:t>
            </a:r>
          </a:p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http://cruc.es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Build it and they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WON’T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come!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Inbound marketing – @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hubspot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SEM = PPC + SEO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PPC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Search phase list development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Bid management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Ad copy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Campaign adjustments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1600" y="447040"/>
            <a:ext cx="5219700" cy="687202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1600" y="274638"/>
            <a:ext cx="479552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</a:rPr>
              <a:t>Findable (cont’d)</a:t>
            </a: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73800" y="5630160"/>
            <a:ext cx="28575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Michael Myers</a:t>
            </a:r>
            <a:endParaRPr lang="en-US" sz="2400" dirty="0" smtClean="0">
              <a:solidFill>
                <a:schemeClr val="bg1"/>
              </a:solidFill>
              <a:latin typeface="Helvetica"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michael.myers@du.edu</a:t>
            </a:r>
          </a:p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http://cruc.es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SEO = Google . . . and Bing + Yahoo!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PageRank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hlinkClick r:id="rId3"/>
              </a:rPr>
              <a:t>*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Keywords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hlinkClick r:id="rId4"/>
              </a:rPr>
              <a:t>*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Metatags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hlinkClick r:id="rId4"/>
            </a:endParaRP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Internal links to your site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Blog posts to product descriptions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Blog posts to other blog posts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Blog posts to site news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Site news to blog posts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Product information to blog post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Incoming Links (Affiliate marketing) </a:t>
            </a:r>
            <a:r>
              <a:rPr lang="en-US" dirty="0" smtClean="0">
                <a:solidFill>
                  <a:srgbClr val="EB5D00"/>
                </a:solidFill>
                <a:latin typeface="Helvetica"/>
              </a:rPr>
              <a:t>*</a:t>
            </a: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hlinkClick r:id="rId4"/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73800" y="5630160"/>
            <a:ext cx="28575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Michael Myers</a:t>
            </a:r>
            <a:endParaRPr lang="en-US" sz="2400" dirty="0" smtClean="0">
              <a:solidFill>
                <a:schemeClr val="bg1"/>
              </a:solidFill>
              <a:latin typeface="Helvetica"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michael.myers@du.edu</a:t>
            </a:r>
          </a:p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http://cruc.es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98098"/>
            <a:ext cx="8229600" cy="5366191"/>
          </a:xfrm>
        </p:spPr>
        <p:txBody>
          <a:bodyPr>
            <a:normAutofit/>
          </a:bodyPr>
          <a:lstStyle/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DAO</a:t>
            </a: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Images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“the file name”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the name of the image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the alt tag</a:t>
            </a:r>
          </a:p>
          <a:p>
            <a:pPr lvl="4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 lvl="4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 lvl="4"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 lvl="3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Video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“the file name”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transcription</a:t>
            </a:r>
          </a:p>
          <a:p>
            <a:pPr lvl="4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CSS – hide/unhide</a:t>
            </a:r>
          </a:p>
          <a:p>
            <a:pPr lvl="4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</p:txBody>
      </p:sp>
      <p:pic>
        <p:nvPicPr>
          <p:cNvPr id="10" name="Picture 9" descr="2006-ducati-sport1000c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725" y="1417638"/>
            <a:ext cx="2847975" cy="2193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1790700" y="3654622"/>
            <a:ext cx="1113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/>
            <a:r>
              <a:rPr lang="en-US" dirty="0" smtClean="0">
                <a:solidFill>
                  <a:srgbClr val="0000FF"/>
                </a:solidFill>
                <a:latin typeface="Helvetica"/>
              </a:rPr>
              <a:t>&lt;img src=“../ducati-sport-1000.png” name=“Ducati Sport 1000” alt=“Ducati Sport 1000”&gt;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11600" y="447040"/>
            <a:ext cx="5219700" cy="687202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911600" y="274638"/>
            <a:ext cx="479552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</a:rPr>
              <a:t>Findable (cont’d)</a:t>
            </a: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73800" y="5630160"/>
            <a:ext cx="28575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Michael Myers</a:t>
            </a:r>
            <a:endParaRPr lang="en-US" sz="2400" dirty="0" smtClean="0">
              <a:solidFill>
                <a:schemeClr val="bg1"/>
              </a:solidFill>
              <a:latin typeface="Helvetica"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michael.myers@du.edu</a:t>
            </a:r>
          </a:p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http://cruc.es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298098"/>
            <a:ext cx="8229600" cy="4919822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Content - “a site is a living breathing thing”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hlinkClick r:id="rId3"/>
              </a:rPr>
              <a:t>Google Trends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Corporate Blogging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Bolding text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Google doesn’t own the world!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hlinkClick r:id="rId4"/>
              </a:rPr>
              <a:t>Yandex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hlinkClick r:id="rId5"/>
              </a:rPr>
              <a:t>Baidu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Discovery –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hlinkClick r:id="rId6"/>
              </a:rPr>
              <a:t>Trek Trikester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hlinkClick r:id="rId7"/>
              </a:rPr>
              <a:t>Social SEO Results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1600" y="447040"/>
            <a:ext cx="5219700" cy="687202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11600" y="274638"/>
            <a:ext cx="479552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</a:rPr>
              <a:t>Findable (cont’d)</a:t>
            </a: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73800" y="5630160"/>
            <a:ext cx="28575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Michael Myers</a:t>
            </a:r>
            <a:endParaRPr lang="en-US" sz="2400" dirty="0" smtClean="0">
              <a:solidFill>
                <a:schemeClr val="bg1"/>
              </a:solidFill>
              <a:latin typeface="Helvetica"/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michael.myers@du.edu</a:t>
            </a:r>
          </a:p>
          <a:p>
            <a:pPr lvl="0" algn="r">
              <a:spcBef>
                <a:spcPct val="2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Helvetica"/>
              </a:rPr>
              <a:t>http://cruc.es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9281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Social Outposts – 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Business Model Dependent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Brick &amp; Mortar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Brick &amp; Mortar w/ eCommerce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Product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Service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B2B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B2C</a:t>
            </a:r>
            <a:endParaRPr lang="en-US" dirty="0" smtClean="0">
              <a:solidFill>
                <a:srgbClr val="EB5D00"/>
              </a:solidFill>
              <a:latin typeface="Helvetica"/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  <a:hlinkClick r:id="rId3"/>
            </a:endParaRPr>
          </a:p>
          <a:p>
            <a:pPr lvl="2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</p:txBody>
      </p:sp>
      <p:pic>
        <p:nvPicPr>
          <p:cNvPr id="9" name="Picture 8" descr="facebook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0" y="2279650"/>
            <a:ext cx="1885950" cy="1885950"/>
          </a:xfrm>
          <a:prstGeom prst="rect">
            <a:avLst/>
          </a:prstGeom>
        </p:spPr>
      </p:pic>
      <p:pic>
        <p:nvPicPr>
          <p:cNvPr id="10" name="Picture 9" descr="twitter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850" y="5353049"/>
            <a:ext cx="1155700" cy="1155700"/>
          </a:xfrm>
          <a:prstGeom prst="rect">
            <a:avLst/>
          </a:prstGeom>
        </p:spPr>
      </p:pic>
      <p:pic>
        <p:nvPicPr>
          <p:cNvPr id="12" name="Picture 11" descr="linkedin_logo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651" y="3325813"/>
            <a:ext cx="857249" cy="857249"/>
          </a:xfrm>
          <a:prstGeom prst="rect">
            <a:avLst/>
          </a:prstGeom>
        </p:spPr>
      </p:pic>
      <p:pic>
        <p:nvPicPr>
          <p:cNvPr id="15" name="Picture 14" descr="4sq-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9749" y="4221162"/>
            <a:ext cx="1775496" cy="1709737"/>
          </a:xfrm>
          <a:prstGeom prst="rect">
            <a:avLst/>
          </a:prstGeom>
        </p:spPr>
      </p:pic>
      <p:pic>
        <p:nvPicPr>
          <p:cNvPr id="17" name="Picture 16" descr="pinterest-logo.png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2200" y="3513137"/>
            <a:ext cx="1416050" cy="1416050"/>
          </a:xfrm>
          <a:prstGeom prst="rect">
            <a:avLst/>
          </a:prstGeom>
        </p:spPr>
      </p:pic>
      <p:pic>
        <p:nvPicPr>
          <p:cNvPr id="16" name="Picture 15" descr="Instagram_logo.png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797" y="4774498"/>
            <a:ext cx="1711323" cy="1711323"/>
          </a:xfrm>
          <a:prstGeom prst="rect">
            <a:avLst/>
          </a:prstGeom>
        </p:spPr>
      </p:pic>
      <p:pic>
        <p:nvPicPr>
          <p:cNvPr id="18" name="Picture 17" descr="imgres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4501" y="5108230"/>
            <a:ext cx="1060450" cy="977458"/>
          </a:xfrm>
          <a:prstGeom prst="rect">
            <a:avLst/>
          </a:prstGeom>
        </p:spPr>
      </p:pic>
      <p:pic>
        <p:nvPicPr>
          <p:cNvPr id="19" name="Picture 18" descr="google-places-logo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19401" y="3935413"/>
            <a:ext cx="1123950" cy="1172817"/>
          </a:xfrm>
          <a:prstGeom prst="rect">
            <a:avLst/>
          </a:prstGeom>
        </p:spPr>
      </p:pic>
      <p:pic>
        <p:nvPicPr>
          <p:cNvPr id="21" name="Picture 20" descr="youtube-logo2.jpe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2201" y="5878459"/>
            <a:ext cx="1892300" cy="78583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911600" y="447040"/>
            <a:ext cx="5219700" cy="687202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3911600" y="274638"/>
            <a:ext cx="479552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</a:rPr>
              <a:t>Findable (cont’d)</a:t>
            </a: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37000" y="447040"/>
            <a:ext cx="5194300" cy="687202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0" y="274638"/>
            <a:ext cx="477012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</a:rPr>
              <a:t>Recommendable</a:t>
            </a: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Social Object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</p:txBody>
      </p:sp>
      <p:pic>
        <p:nvPicPr>
          <p:cNvPr id="22" name="Picture 21" descr="dinosaur001A1.jp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2332038"/>
            <a:ext cx="6355080" cy="3879246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0400" y="447040"/>
            <a:ext cx="7200900" cy="687202"/>
          </a:xfrm>
          <a:prstGeom prst="rect">
            <a:avLst/>
          </a:prstGeom>
          <a:solidFill>
            <a:srgbClr val="EB5D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5200" y="274638"/>
            <a:ext cx="6471920" cy="1143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Helvetica"/>
              </a:rPr>
              <a:t>Recommendable (cont’d)</a:t>
            </a:r>
            <a:endParaRPr lang="en-US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You can’t hide!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Good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Bad –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hlinkClick r:id="rId3"/>
              </a:rPr>
              <a:t>Bed in a Box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"/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Share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Like, Send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Tweet, RT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Check-in, Tip, Shout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Tag in a photo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Post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email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</a:rPr>
              <a:t>SMS, Phone, IM . . . smoke signals</a:t>
            </a:r>
          </a:p>
        </p:txBody>
      </p:sp>
      <p:pic>
        <p:nvPicPr>
          <p:cNvPr id="8" name="Picture 7" descr="GetGlue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700" y="2997200"/>
            <a:ext cx="2374900" cy="23749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52B77-761B-F246-A2EC-D98B114B97D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2012 / Michael Myers ©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11038</TotalTime>
  <Words>573</Words>
  <Application>Microsoft Macintosh PowerPoint</Application>
  <PresentationFormat>On-screen Show (4:3)</PresentationFormat>
  <Paragraphs>190</Paragraphs>
  <Slides>15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Overview</vt:lpstr>
      <vt:lpstr>Findable</vt:lpstr>
      <vt:lpstr>Findable (cont’d)</vt:lpstr>
      <vt:lpstr>Findable (cont’d)</vt:lpstr>
      <vt:lpstr>Findable (cont’d)</vt:lpstr>
      <vt:lpstr>Findable (cont’d)</vt:lpstr>
      <vt:lpstr>Recommendable</vt:lpstr>
      <vt:lpstr>Recommendable (cont’d)</vt:lpstr>
      <vt:lpstr>Recommendable (cont’d)</vt:lpstr>
      <vt:lpstr>Transparent</vt:lpstr>
      <vt:lpstr>Collaborative</vt:lpstr>
      <vt:lpstr>Collaborative (cont’d)</vt:lpstr>
      <vt:lpstr>Social Media vs. Social Business</vt:lpstr>
      <vt:lpstr>Questions?</vt:lpstr>
    </vt:vector>
  </TitlesOfParts>
  <Company>Blue Moon 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Marketing Now</dc:title>
  <dc:creator>Michael Myers</dc:creator>
  <cp:lastModifiedBy>Michael Myers</cp:lastModifiedBy>
  <cp:revision>1102</cp:revision>
  <dcterms:created xsi:type="dcterms:W3CDTF">2012-02-15T19:54:41Z</dcterms:created>
  <dcterms:modified xsi:type="dcterms:W3CDTF">2012-02-15T19:55:00Z</dcterms:modified>
</cp:coreProperties>
</file>